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58" r:id="rId4"/>
    <p:sldId id="259" r:id="rId5"/>
    <p:sldId id="260" r:id="rId6"/>
    <p:sldId id="293" r:id="rId7"/>
    <p:sldId id="294" r:id="rId8"/>
    <p:sldId id="261" r:id="rId9"/>
    <p:sldId id="262" r:id="rId10"/>
    <p:sldId id="295" r:id="rId11"/>
    <p:sldId id="296" r:id="rId12"/>
    <p:sldId id="286" r:id="rId13"/>
    <p:sldId id="264" r:id="rId14"/>
    <p:sldId id="265" r:id="rId15"/>
    <p:sldId id="266" r:id="rId16"/>
    <p:sldId id="267" r:id="rId17"/>
    <p:sldId id="297" r:id="rId18"/>
    <p:sldId id="298" r:id="rId19"/>
    <p:sldId id="285"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1" autoAdjust="0"/>
    <p:restoredTop sz="94660"/>
  </p:normalViewPr>
  <p:slideViewPr>
    <p:cSldViewPr snapToGrid="0">
      <p:cViewPr varScale="1">
        <p:scale>
          <a:sx n="70" d="100"/>
          <a:sy n="70" d="100"/>
        </p:scale>
        <p:origin x="3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16.03.2021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16.03.2021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16.03.2021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16.03.2021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16.03.2021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16.03.2021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16.03.2021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16.03.2021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16.03.2021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16.03.2021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16.03.2021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16.03.2021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52527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Саяси имиджді құраушылар</a:t>
            </a:r>
            <a:r>
              <a:rPr lang="kk-KZ" dirty="0" smtClean="0"/>
              <a:t>:</a:t>
            </a:r>
            <a:endParaRPr lang="ru-RU" dirty="0"/>
          </a:p>
        </p:txBody>
      </p:sp>
      <p:sp>
        <p:nvSpPr>
          <p:cNvPr id="3" name="Объект 2"/>
          <p:cNvSpPr>
            <a:spLocks noGrp="1"/>
          </p:cNvSpPr>
          <p:nvPr>
            <p:ph idx="1"/>
          </p:nvPr>
        </p:nvSpPr>
        <p:spPr/>
        <p:txBody>
          <a:bodyPr>
            <a:normAutofit fontScale="85000" lnSpcReduction="20000"/>
          </a:bodyPr>
          <a:lstStyle/>
          <a:p>
            <a:pPr marL="514350" lvl="0" indent="-514350">
              <a:buAutoNum type="arabicPeriod"/>
            </a:pPr>
            <a:r>
              <a:rPr lang="kk-KZ" dirty="0" smtClean="0"/>
              <a:t>Имидждің </a:t>
            </a:r>
            <a:r>
              <a:rPr lang="kk-KZ" dirty="0"/>
              <a:t>фундаменталды құраушы бөлігі деп мақсатты ба- ғытталуын атаймыз. Имиджде өзі жайлы жеке сəтті немесе сəтсіз ешбір нəрсе жоқ. Имиджде сəттісі мақсаттылық – мақсаттың орындалуын атауға </a:t>
            </a:r>
            <a:r>
              <a:rPr lang="kk-KZ" dirty="0" smtClean="0"/>
              <a:t>болады.</a:t>
            </a:r>
            <a:endParaRPr lang="ru-RU" dirty="0"/>
          </a:p>
          <a:p>
            <a:pPr marL="514350" lvl="0" indent="-514350">
              <a:buAutoNum type="arabicPeriod"/>
            </a:pPr>
            <a:r>
              <a:rPr lang="kk-KZ" dirty="0" smtClean="0"/>
              <a:t>Имидждің </a:t>
            </a:r>
            <a:r>
              <a:rPr lang="kk-KZ" dirty="0"/>
              <a:t>жоспарлығы:</a:t>
            </a:r>
            <a:endParaRPr lang="ru-RU" dirty="0"/>
          </a:p>
          <a:p>
            <a:pPr lvl="0"/>
            <a:r>
              <a:rPr lang="kk-KZ" dirty="0"/>
              <a:t>Имидждің экономикалық мақсаттылығы;</a:t>
            </a:r>
            <a:endParaRPr lang="ru-RU" dirty="0"/>
          </a:p>
          <a:p>
            <a:pPr lvl="0"/>
            <a:r>
              <a:rPr lang="kk-KZ" dirty="0"/>
              <a:t>Жоспарлық, ұйымдастырушылық, жетекшілік, </a:t>
            </a:r>
            <a:r>
              <a:rPr lang="kk-KZ" dirty="0" smtClean="0"/>
              <a:t>бақылаушылық </a:t>
            </a:r>
            <a:r>
              <a:rPr lang="kk-KZ" dirty="0"/>
              <a:t>– ол имидждің тəжірибелік менеджментпен сəйкестігі.</a:t>
            </a:r>
            <a:endParaRPr lang="ru-RU" dirty="0"/>
          </a:p>
          <a:p>
            <a:pPr lvl="0"/>
            <a:r>
              <a:rPr lang="kk-KZ" dirty="0"/>
              <a:t>Имидждің тұрақтылығы – саясаткерді оған қажетті қимыл іс-əрекеттер мен тəуекел арқылы орындай алатындығы маңызды.</a:t>
            </a:r>
            <a:endParaRPr lang="ru-RU" dirty="0"/>
          </a:p>
          <a:p>
            <a:pPr lvl="0"/>
            <a:r>
              <a:rPr lang="kk-KZ" dirty="0"/>
              <a:t>Имидждің əлеуметтік-мəдени мақсаттылығы – қоғамның терең мəдени дəстүріне қайшы келмейді.</a:t>
            </a:r>
            <a:endParaRPr lang="ru-RU" dirty="0"/>
          </a:p>
          <a:p>
            <a:pPr lvl="0"/>
            <a:r>
              <a:rPr lang="kk-KZ" dirty="0"/>
              <a:t>Имидждің танылуы – ол қоғамның санасында əрбір жеке хабармен байланысады.</a:t>
            </a:r>
            <a:endParaRPr lang="ru-RU" dirty="0"/>
          </a:p>
          <a:p>
            <a:endParaRPr lang="ru-RU" dirty="0"/>
          </a:p>
        </p:txBody>
      </p:sp>
    </p:spTree>
    <p:extLst>
      <p:ext uri="{BB962C8B-B14F-4D97-AF65-F5344CB8AC3E}">
        <p14:creationId xmlns:p14="http://schemas.microsoft.com/office/powerpoint/2010/main" val="5971434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Саяси имиджді құраушылар:</a:t>
            </a:r>
            <a:endParaRPr lang="ru-RU" dirty="0"/>
          </a:p>
        </p:txBody>
      </p:sp>
      <p:sp>
        <p:nvSpPr>
          <p:cNvPr id="3" name="Объект 2"/>
          <p:cNvSpPr>
            <a:spLocks noGrp="1"/>
          </p:cNvSpPr>
          <p:nvPr>
            <p:ph idx="1"/>
          </p:nvPr>
        </p:nvSpPr>
        <p:spPr/>
        <p:txBody>
          <a:bodyPr/>
          <a:lstStyle/>
          <a:p>
            <a:pPr marL="0" lvl="0" indent="0">
              <a:buNone/>
            </a:pPr>
            <a:r>
              <a:rPr lang="kk-KZ" dirty="0" smtClean="0"/>
              <a:t>3. Қоғамдық </a:t>
            </a:r>
            <a:r>
              <a:rPr lang="kk-KZ" dirty="0"/>
              <a:t>қажеттіліктердің имиджде көрініс табуы. Имидж жалпы тікелей барлық аудиторияның қажеттіліктерін көрсете алады </a:t>
            </a:r>
            <a:r>
              <a:rPr lang="kk-KZ" dirty="0" smtClean="0"/>
              <a:t>ма?</a:t>
            </a:r>
            <a:endParaRPr lang="ru-RU" dirty="0"/>
          </a:p>
          <a:p>
            <a:pPr marL="0" lvl="0" indent="0">
              <a:buNone/>
            </a:pPr>
            <a:r>
              <a:rPr lang="ru-RU" dirty="0" smtClean="0"/>
              <a:t>4. </a:t>
            </a:r>
            <a:r>
              <a:rPr lang="kk-KZ" dirty="0" smtClean="0"/>
              <a:t>Имиджге </a:t>
            </a:r>
            <a:r>
              <a:rPr lang="kk-KZ" dirty="0"/>
              <a:t>байланысты сенімнің болуы. Ол қоғам үшін маңыз- дылық негіздерін көрсете алады жəне имидждің қандай да бір кезеңдерін немесе имидж директивті түрде, өзінің жеке манипуля- тивтігін қалыптастыруға əсерін тигізеді.</a:t>
            </a:r>
            <a:endParaRPr lang="ru-RU" dirty="0"/>
          </a:p>
          <a:p>
            <a:endParaRPr lang="ru-RU" dirty="0"/>
          </a:p>
        </p:txBody>
      </p:sp>
    </p:spTree>
    <p:extLst>
      <p:ext uri="{BB962C8B-B14F-4D97-AF65-F5344CB8AC3E}">
        <p14:creationId xmlns:p14="http://schemas.microsoft.com/office/powerpoint/2010/main" val="19983451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25004"/>
            <a:ext cx="10515600" cy="6117464"/>
          </a:xfrm>
        </p:spPr>
        <p:txBody>
          <a:bodyPr>
            <a:normAutofit/>
          </a:bodyPr>
          <a:lstStyle/>
          <a:p>
            <a:pPr algn="ctr"/>
            <a:r>
              <a:rPr lang="kk-KZ" sz="5400" dirty="0"/>
              <a:t>Имидждің басқару мəселесін шешу саяси коммуникация мəсе- лесінде саяси имидждің кейбір ерекшеліктерін нақты саяси шарт- тарда қалыптастыруында қоғам үшін маңызды.</a:t>
            </a:r>
            <a:endParaRPr lang="ru-RU" sz="5400" dirty="0"/>
          </a:p>
        </p:txBody>
      </p:sp>
    </p:spTree>
    <p:extLst>
      <p:ext uri="{BB962C8B-B14F-4D97-AF65-F5344CB8AC3E}">
        <p14:creationId xmlns:p14="http://schemas.microsoft.com/office/powerpoint/2010/main" val="23538715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93192"/>
            <a:ext cx="10515600" cy="6227063"/>
          </a:xfrm>
        </p:spPr>
        <p:txBody>
          <a:bodyPr>
            <a:normAutofit fontScale="92500" lnSpcReduction="10000"/>
          </a:bodyPr>
          <a:lstStyle/>
          <a:p>
            <a:r>
              <a:rPr lang="kk-KZ" b="1" dirty="0"/>
              <a:t>Біріншіден, </a:t>
            </a:r>
            <a:r>
              <a:rPr lang="kk-KZ" dirty="0"/>
              <a:t>саяси имидждің қалыптасуы саясаттың специфи- касымен байланысты, яғни ондағы «ақпарат дефициті» </a:t>
            </a:r>
            <a:r>
              <a:rPr lang="kk-KZ" dirty="0" smtClean="0"/>
              <a:t>жағдайымен </a:t>
            </a:r>
            <a:r>
              <a:rPr lang="kk-KZ" dirty="0"/>
              <a:t>тығыз байланысты, ол «жақсының» «жаманнан» шынайы түрде айырмашылығын көрсетуге ықпалы басым болып табылады.</a:t>
            </a:r>
            <a:endParaRPr lang="ru-RU" dirty="0"/>
          </a:p>
          <a:p>
            <a:r>
              <a:rPr lang="kk-KZ" dirty="0"/>
              <a:t>Əртүрлі ақпараттық каналдар арқылы алынатын мəліметтер бір- біріне жиі түрде қарама-қайшы келеді жəне тексерілмейді. Осы факт жаңа коммуникациялық технологиялар мен белгілі тəсілдер, ақпарат арқылы адамдарда алдын ала мойындалған белгілі бір оқиға, адам жайлы ақпарат қалыптастырылады.</a:t>
            </a:r>
            <a:endParaRPr lang="ru-RU" dirty="0"/>
          </a:p>
          <a:p>
            <a:r>
              <a:rPr lang="kk-KZ" b="1" dirty="0"/>
              <a:t>Екіншіден, </a:t>
            </a:r>
            <a:r>
              <a:rPr lang="kk-KZ" dirty="0"/>
              <a:t>саяси көшбасшы немесе саяси қозғалыс, партия жайлы ақпарат алынып, қабылданып, потенциалды жақтастар жəне сайлаушылар арқылы қабылдануы қажет</a:t>
            </a:r>
            <a:r>
              <a:rPr lang="kk-KZ" dirty="0" smtClean="0"/>
              <a:t>.</a:t>
            </a:r>
          </a:p>
          <a:p>
            <a:r>
              <a:rPr lang="kk-KZ" b="1" dirty="0"/>
              <a:t>Үшіншіден, </a:t>
            </a:r>
            <a:r>
              <a:rPr lang="kk-KZ" dirty="0"/>
              <a:t>саясат саласында əртүрлі ақпаратты дұрыс емес жеткізу түрлері кең тараған, ол потенциалды жəне шынайы </a:t>
            </a:r>
            <a:r>
              <a:rPr lang="kk-KZ" dirty="0" smtClean="0"/>
              <a:t>қарсыластарға </a:t>
            </a:r>
            <a:r>
              <a:rPr lang="kk-KZ" dirty="0"/>
              <a:t>қарсы тұра алады. Əлеуметтік-психологиялық </a:t>
            </a:r>
            <a:r>
              <a:rPr lang="kk-KZ" dirty="0" smtClean="0"/>
              <a:t>құзіреттіліктен </a:t>
            </a:r>
            <a:r>
              <a:rPr lang="kk-KZ" dirty="0"/>
              <a:t>саясат тек қана оның емес, мемлекет тағдырына да байла- ныстылығы бар</a:t>
            </a:r>
            <a:r>
              <a:rPr lang="kk-KZ" b="1" dirty="0" smtClean="0"/>
              <a:t>.</a:t>
            </a:r>
            <a:r>
              <a:rPr lang="kk-KZ" dirty="0"/>
              <a:t/>
            </a:r>
            <a:br>
              <a:rPr lang="kk-KZ" dirty="0"/>
            </a:br>
            <a:endParaRPr lang="ru-RU" dirty="0"/>
          </a:p>
        </p:txBody>
      </p:sp>
    </p:spTree>
    <p:extLst>
      <p:ext uri="{BB962C8B-B14F-4D97-AF65-F5344CB8AC3E}">
        <p14:creationId xmlns:p14="http://schemas.microsoft.com/office/powerpoint/2010/main" val="10100693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4699" y="594360"/>
            <a:ext cx="11797047" cy="5909471"/>
          </a:xfrm>
        </p:spPr>
        <p:txBody>
          <a:bodyPr>
            <a:noAutofit/>
          </a:bodyPr>
          <a:lstStyle/>
          <a:p>
            <a:r>
              <a:rPr lang="kk-KZ" b="1" dirty="0" smtClean="0"/>
              <a:t>Төртіншіден</a:t>
            </a:r>
            <a:r>
              <a:rPr lang="kk-KZ" b="1" dirty="0"/>
              <a:t>, </a:t>
            </a:r>
            <a:r>
              <a:rPr lang="kk-KZ" dirty="0"/>
              <a:t>əрбір іс-əрекеттер имиджмейкерлерді табысқа əкеледі, тек қана олардың болмауы жəне қатыспауы саяси процесс жағдайында болады. Имиджмейкердің алдыңғы қатарға шығуға құқығы жоқ. Ол болған жағдайда, мысалы «сенбеу фильтрі» өсе бастайды жəне одан кейін негативті əсерлері басымырақ. Бесінші- ден, қалыптасқан позитивті жəне авторитетті имидж саясаткер жəне саяси ұйым қызметіндегі қолдауға сүйенеді. Имидж жеке мəнге ие бола отырып, саяси процестердің қатысушыларына үлкен əсер етеді. Алтыншыдан, əртүрлі саяси имидждер өзара тығыз байланыста болады. Имиджге жəне сайлау алды бағдарламасына саясат пен партия əсер етеді. Осындай жағдайда партия  да имиджге ие. Ал жаман көшбасшы болса тіпті жақсы имидждің өзі оған жеңісті көрсете алмайды. Яғни, партия имиджі көшбасшы имиджіне əсер етеді жəне осы əсер саясаткердің танымалдығын бірнеше рет өсіреді немесе оны практикалық түрде нөлдік дəре- жеге жеткізуі мүмкін.</a:t>
            </a:r>
            <a:endParaRPr lang="ru-RU" dirty="0"/>
          </a:p>
        </p:txBody>
      </p:sp>
    </p:spTree>
    <p:extLst>
      <p:ext uri="{BB962C8B-B14F-4D97-AF65-F5344CB8AC3E}">
        <p14:creationId xmlns:p14="http://schemas.microsoft.com/office/powerpoint/2010/main" val="13204865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99949"/>
            <a:ext cx="10515600" cy="1077309"/>
          </a:xfrm>
        </p:spPr>
        <p:txBody>
          <a:bodyPr>
            <a:noAutofit/>
          </a:bodyPr>
          <a:lstStyle/>
          <a:p>
            <a:pPr algn="ctr"/>
            <a:r>
              <a:rPr lang="kk-KZ" b="1" dirty="0" smtClean="0"/>
              <a:t>Саяси имидж міндеттері </a:t>
            </a:r>
            <a:endParaRPr lang="ru-RU" b="1" dirty="0"/>
          </a:p>
        </p:txBody>
      </p:sp>
      <p:sp>
        <p:nvSpPr>
          <p:cNvPr id="3" name="Объект 2"/>
          <p:cNvSpPr>
            <a:spLocks noGrp="1"/>
          </p:cNvSpPr>
          <p:nvPr>
            <p:ph idx="1"/>
          </p:nvPr>
        </p:nvSpPr>
        <p:spPr>
          <a:xfrm>
            <a:off x="838200" y="1300766"/>
            <a:ext cx="11164910" cy="5190186"/>
          </a:xfrm>
        </p:spPr>
        <p:txBody>
          <a:bodyPr>
            <a:normAutofit fontScale="85000" lnSpcReduction="20000"/>
          </a:bodyPr>
          <a:lstStyle/>
          <a:p>
            <a:r>
              <a:rPr lang="kk-KZ" b="1" dirty="0"/>
              <a:t>Біріншіден. </a:t>
            </a:r>
            <a:r>
              <a:rPr lang="kk-KZ" dirty="0"/>
              <a:t>Саяси имиджде міндетті түрде жеңіскердің белгі- лері болуы міндет. Ол тұлғаны бағалауда ең алдымен көрініс таба алады.</a:t>
            </a:r>
            <a:endParaRPr lang="ru-RU" dirty="0"/>
          </a:p>
          <a:p>
            <a:r>
              <a:rPr lang="kk-KZ" b="1" dirty="0"/>
              <a:t>Екіншіден. </a:t>
            </a:r>
            <a:r>
              <a:rPr lang="kk-KZ" dirty="0"/>
              <a:t>Саяси имиджде «əке белгілері» болуы қажет. Осы міндет фрейдтық көзқарастардың жарқын көрінісі бола алады. Оларды жоққа шығаруда З. Фрейд «отбасындағы беделді əке се- кілді, көпшілік көшбасшысын қажет етеді». Осы тұрақты қалып- тасқан əлеуметтік қажеттілік имидждің ең басты міндеттерінің бірі ретінде қалыптасты.</a:t>
            </a:r>
            <a:endParaRPr lang="ru-RU" dirty="0"/>
          </a:p>
          <a:p>
            <a:r>
              <a:rPr lang="kk-KZ" b="1" dirty="0"/>
              <a:t>Үшіншіден. </a:t>
            </a:r>
            <a:r>
              <a:rPr lang="kk-KZ" dirty="0"/>
              <a:t>Имидждің стеротипінің көптүрлілігі. Бізде имидж аса күрделі болмауы қажет, оның күші-стереотиптілігінде. Алайда осы стереотиптілік вариабелді жəне көп жоспарлы болып, яғни кейбір мемлекеттік немесе топтың жекелеген бағыттарына сəйкес болуы міндет. Оның мынадай жеке стеротиптерін атауға болады</a:t>
            </a:r>
            <a:r>
              <a:rPr lang="kk-KZ" dirty="0" smtClean="0"/>
              <a:t>.</a:t>
            </a:r>
          </a:p>
          <a:p>
            <a:r>
              <a:rPr lang="kk-KZ" b="1" dirty="0"/>
              <a:t>Төртіншіден. </a:t>
            </a:r>
            <a:r>
              <a:rPr lang="kk-KZ" dirty="0"/>
              <a:t>Ашықтық (көріністі, қолжетімділік). Осы мін- детті екіншінің жəне үшіншінің салдары ретінде атауға болады. Ашықтық сайлаушылардың көшбасшысы тиімділігін көрсетеді. Көбісі, саясатқа жақсы түрде көрсететін көмегі ол саясаткерге жағ- дайға дұрыс бейімделуі үшін көмектесетіндігі жайлы айтылады. Сонымен қатар көбінесе «олар не жазады, оларға көмектеседі ме немесе көп нəрсе өзгереді ме» деген секілді мəселерді атауға бо- лады.</a:t>
            </a:r>
            <a:endParaRPr lang="ru-RU" dirty="0"/>
          </a:p>
          <a:p>
            <a:endParaRPr lang="ru-RU" dirty="0"/>
          </a:p>
        </p:txBody>
      </p:sp>
    </p:spTree>
    <p:extLst>
      <p:ext uri="{BB962C8B-B14F-4D97-AF65-F5344CB8AC3E}">
        <p14:creationId xmlns:p14="http://schemas.microsoft.com/office/powerpoint/2010/main" val="9615216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8504" y="0"/>
            <a:ext cx="10515600" cy="1325563"/>
          </a:xfrm>
        </p:spPr>
        <p:txBody>
          <a:bodyPr>
            <a:normAutofit/>
          </a:bodyPr>
          <a:lstStyle/>
          <a:p>
            <a:pPr algn="ctr"/>
            <a:r>
              <a:rPr lang="kk-KZ" b="1" dirty="0"/>
              <a:t>Саяси имидж міндеттері </a:t>
            </a:r>
            <a:endParaRPr lang="ru-RU" dirty="0"/>
          </a:p>
        </p:txBody>
      </p:sp>
      <p:sp>
        <p:nvSpPr>
          <p:cNvPr id="3" name="Объект 2"/>
          <p:cNvSpPr>
            <a:spLocks noGrp="1"/>
          </p:cNvSpPr>
          <p:nvPr>
            <p:ph idx="1"/>
          </p:nvPr>
        </p:nvSpPr>
        <p:spPr>
          <a:xfrm>
            <a:off x="244698" y="1325563"/>
            <a:ext cx="11809927" cy="4826022"/>
          </a:xfrm>
        </p:spPr>
        <p:txBody>
          <a:bodyPr>
            <a:noAutofit/>
          </a:bodyPr>
          <a:lstStyle/>
          <a:p>
            <a:r>
              <a:rPr lang="kk-KZ" sz="2400" b="1" dirty="0" smtClean="0"/>
              <a:t>Бесіншіден</a:t>
            </a:r>
            <a:r>
              <a:rPr lang="kk-KZ" sz="2400" b="1" dirty="0"/>
              <a:t>. </a:t>
            </a:r>
            <a:r>
              <a:rPr lang="kk-KZ" sz="2400" dirty="0"/>
              <a:t>Эффективті коммуникация. Имидж көптеген  саяси комуникацияларда қайта түсіндіреді.</a:t>
            </a:r>
            <a:endParaRPr lang="ru-RU" sz="2400" dirty="0"/>
          </a:p>
          <a:p>
            <a:r>
              <a:rPr lang="kk-KZ" sz="2400" b="1" dirty="0"/>
              <a:t>Алтыншы. </a:t>
            </a:r>
            <a:r>
              <a:rPr lang="kk-KZ" sz="2400" dirty="0"/>
              <a:t>Қоршаған орта. «Патшаны ортасы жасайды» деген қанатты сөз бар. Ол түгелімен əділетті түрде эффективті имиджді қалыптастыру үшін сайлау компанияларында маңызды орын алады.</a:t>
            </a:r>
            <a:endParaRPr lang="ru-RU" sz="2400" dirty="0"/>
          </a:p>
          <a:p>
            <a:r>
              <a:rPr lang="kk-KZ" sz="2400" b="1" dirty="0"/>
              <a:t>Жетіншісі. </a:t>
            </a:r>
            <a:r>
              <a:rPr lang="kk-KZ" sz="2400" dirty="0"/>
              <a:t>Рационалды инновация, белгілі түрдегі саяси ше- шім емес. Біз енді эффективті саяси имидж жағдайына – саясаткер- дің кең түрдегі танымал саясатының қалыптасуына ең алдымен қандай маңызды факторлар əсер ететіндігі айтылады. Америкалық мамандар, осы салада аса маңызды тəжірбиеге ие, ол аса жоғары дəрежедегі саясаткердің имиджі (осы жағдайда олар президенттік сайлау компанияларының тəжірибесіне сүйенеді) үш негізгі топ- тық факторлармен анықталынады; тарихи оқиғалар немесе қиын- дықтар; онымен əрбір саяси қызметкер сол уақытта тікелей қақты- ғысқа түседі</a:t>
            </a:r>
            <a:r>
              <a:rPr lang="kk-KZ" sz="2400" dirty="0" smtClean="0"/>
              <a:t>.</a:t>
            </a:r>
            <a:r>
              <a:rPr lang="kk-KZ" sz="2400" dirty="0"/>
              <a:t/>
            </a:r>
            <a:br>
              <a:rPr lang="kk-KZ" sz="2400" dirty="0"/>
            </a:br>
            <a:endParaRPr lang="ru-RU" sz="2400" dirty="0"/>
          </a:p>
        </p:txBody>
      </p:sp>
    </p:spTree>
    <p:extLst>
      <p:ext uri="{BB962C8B-B14F-4D97-AF65-F5344CB8AC3E}">
        <p14:creationId xmlns:p14="http://schemas.microsoft.com/office/powerpoint/2010/main" val="40796214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b="1" dirty="0"/>
              <a:t>Саяси имидж мəнінің табиғатына байланысты үш түрлі көз- қарасты атап өтуге болады. </a:t>
            </a:r>
            <a:endParaRPr lang="ru-RU" b="1" dirty="0"/>
          </a:p>
        </p:txBody>
      </p:sp>
      <p:sp>
        <p:nvSpPr>
          <p:cNvPr id="3" name="Объект 2"/>
          <p:cNvSpPr>
            <a:spLocks noGrp="1"/>
          </p:cNvSpPr>
          <p:nvPr>
            <p:ph idx="1"/>
          </p:nvPr>
        </p:nvSpPr>
        <p:spPr/>
        <p:txBody>
          <a:bodyPr>
            <a:noAutofit/>
          </a:bodyPr>
          <a:lstStyle/>
          <a:p>
            <a:r>
              <a:rPr lang="kk-KZ" sz="3200" dirty="0" smtClean="0"/>
              <a:t>Олардың </a:t>
            </a:r>
            <a:r>
              <a:rPr lang="kk-KZ" sz="3200" dirty="0"/>
              <a:t>біріншісі имидждің </a:t>
            </a:r>
            <a:r>
              <a:rPr lang="kk-KZ" sz="3200" dirty="0" smtClean="0"/>
              <a:t>субъектілік </a:t>
            </a:r>
            <a:r>
              <a:rPr lang="kk-KZ" sz="3200" dirty="0"/>
              <a:t>шынайы сипатталарымен байланысты емес екеніне </a:t>
            </a:r>
            <a:r>
              <a:rPr lang="kk-KZ" sz="3200" dirty="0" smtClean="0"/>
              <a:t>негізделеді</a:t>
            </a:r>
            <a:r>
              <a:rPr lang="kk-KZ" sz="3200" dirty="0"/>
              <a:t>. </a:t>
            </a:r>
            <a:endParaRPr lang="kk-KZ" sz="3200" dirty="0" smtClean="0"/>
          </a:p>
          <a:p>
            <a:r>
              <a:rPr lang="kk-KZ" sz="3200" dirty="0" smtClean="0"/>
              <a:t>Екіншісі </a:t>
            </a:r>
            <a:r>
              <a:rPr lang="kk-KZ" sz="3200" dirty="0"/>
              <a:t>– тұлғаның рухани келбетінің белгілі бір көрінісі болып табылады. </a:t>
            </a:r>
            <a:endParaRPr lang="kk-KZ" sz="3200" dirty="0" smtClean="0"/>
          </a:p>
          <a:p>
            <a:r>
              <a:rPr lang="kk-KZ" sz="3200" dirty="0" smtClean="0"/>
              <a:t>Үшінші </a:t>
            </a:r>
            <a:r>
              <a:rPr lang="kk-KZ" sz="3200" dirty="0"/>
              <a:t>көзқарас имидж мəнісінің екіжүздік детерминациясын ұйғарады: шынайылық, сонымен қатар мақсат- тылы түрде бағытталған қалыптасуға деген тəуелділік.</a:t>
            </a:r>
            <a:endParaRPr lang="ru-RU" sz="3200" dirty="0"/>
          </a:p>
          <a:p>
            <a:endParaRPr lang="ru-RU" sz="3200" dirty="0"/>
          </a:p>
        </p:txBody>
      </p:sp>
    </p:spTree>
    <p:extLst>
      <p:ext uri="{BB962C8B-B14F-4D97-AF65-F5344CB8AC3E}">
        <p14:creationId xmlns:p14="http://schemas.microsoft.com/office/powerpoint/2010/main" val="4501146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Саяси имиджді құрайтын негізгі </a:t>
            </a:r>
            <a:r>
              <a:rPr lang="kk-KZ" dirty="0" smtClean="0"/>
              <a:t>белгілері:</a:t>
            </a:r>
            <a:endParaRPr lang="ru-RU" dirty="0"/>
          </a:p>
        </p:txBody>
      </p:sp>
      <p:sp>
        <p:nvSpPr>
          <p:cNvPr id="3" name="Объект 2"/>
          <p:cNvSpPr>
            <a:spLocks noGrp="1"/>
          </p:cNvSpPr>
          <p:nvPr>
            <p:ph idx="1"/>
          </p:nvPr>
        </p:nvSpPr>
        <p:spPr/>
        <p:txBody>
          <a:bodyPr>
            <a:normAutofit/>
          </a:bodyPr>
          <a:lstStyle/>
          <a:p>
            <a:r>
              <a:rPr lang="kk-KZ" sz="4000" dirty="0" smtClean="0"/>
              <a:t>мақсаттылық</a:t>
            </a:r>
            <a:r>
              <a:rPr lang="kk-KZ" sz="4000" dirty="0"/>
              <a:t>, </a:t>
            </a:r>
            <a:endParaRPr lang="kk-KZ" sz="4000" dirty="0" smtClean="0"/>
          </a:p>
          <a:p>
            <a:r>
              <a:rPr lang="kk-KZ" sz="4000" dirty="0" smtClean="0"/>
              <a:t>жоспарлық</a:t>
            </a:r>
            <a:r>
              <a:rPr lang="kk-KZ" sz="4000" dirty="0"/>
              <a:t>, </a:t>
            </a:r>
            <a:endParaRPr lang="kk-KZ" sz="4000" dirty="0" smtClean="0"/>
          </a:p>
          <a:p>
            <a:r>
              <a:rPr lang="kk-KZ" sz="4000" dirty="0" smtClean="0"/>
              <a:t>қоғамдық </a:t>
            </a:r>
            <a:r>
              <a:rPr lang="kk-KZ" sz="4000" dirty="0"/>
              <a:t>қажеттіліктердің имиджде көрініс табуы, </a:t>
            </a:r>
            <a:endParaRPr lang="kk-KZ" sz="4000" dirty="0" smtClean="0"/>
          </a:p>
          <a:p>
            <a:r>
              <a:rPr lang="kk-KZ" sz="4000" dirty="0" smtClean="0"/>
              <a:t>имиджге </a:t>
            </a:r>
            <a:r>
              <a:rPr lang="kk-KZ" sz="4000" dirty="0"/>
              <a:t>деген сенімділік, </a:t>
            </a:r>
            <a:endParaRPr lang="kk-KZ" sz="4000" dirty="0" smtClean="0"/>
          </a:p>
          <a:p>
            <a:r>
              <a:rPr lang="kk-KZ" sz="4000" dirty="0" smtClean="0"/>
              <a:t>əлеуметтік-мəдени </a:t>
            </a:r>
            <a:r>
              <a:rPr lang="kk-KZ" sz="4000" dirty="0"/>
              <a:t>ортаға қатыстылығы.</a:t>
            </a:r>
            <a:endParaRPr lang="ru-RU" sz="4000" dirty="0"/>
          </a:p>
          <a:p>
            <a:endParaRPr lang="ru-RU" sz="4000" dirty="0"/>
          </a:p>
        </p:txBody>
      </p:sp>
    </p:spTree>
    <p:extLst>
      <p:ext uri="{BB962C8B-B14F-4D97-AF65-F5344CB8AC3E}">
        <p14:creationId xmlns:p14="http://schemas.microsoft.com/office/powerpoint/2010/main" val="1140020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456124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69441"/>
          </a:xfrm>
          <a:prstGeom prst="rect">
            <a:avLst/>
          </a:prstGeom>
          <a:noFill/>
        </p:spPr>
        <p:txBody>
          <a:bodyPr wrap="square" rtlCol="0">
            <a:spAutoFit/>
          </a:bodyPr>
          <a:lstStyle/>
          <a:p>
            <a:r>
              <a:rPr lang="ru-RU" sz="4400" b="1" dirty="0" err="1">
                <a:latin typeface="Arial" panose="020B0604020202020204" pitchFamily="34" charset="0"/>
                <a:cs typeface="Arial" panose="020B0604020202020204" pitchFamily="34" charset="0"/>
              </a:rPr>
              <a:t>Саяси</a:t>
            </a:r>
            <a:r>
              <a:rPr lang="ru-RU" sz="4400" b="1" dirty="0">
                <a:latin typeface="Arial" panose="020B0604020202020204" pitchFamily="34" charset="0"/>
                <a:cs typeface="Arial" panose="020B0604020202020204" pitchFamily="34" charset="0"/>
              </a:rPr>
              <a:t> </a:t>
            </a:r>
            <a:r>
              <a:rPr lang="ru-RU" sz="4400" b="1" dirty="0" err="1">
                <a:latin typeface="Arial" panose="020B0604020202020204" pitchFamily="34" charset="0"/>
                <a:cs typeface="Arial" panose="020B0604020202020204" pitchFamily="34" charset="0"/>
              </a:rPr>
              <a:t>имиджелогия</a:t>
            </a:r>
            <a:endParaRPr lang="ru-RU" sz="4400" b="1" dirty="0">
              <a:latin typeface="Arial" panose="020B0604020202020204" pitchFamily="34" charset="0"/>
              <a:cs typeface="Arial" panose="020B0604020202020204" pitchFamily="34" charset="0"/>
            </a:endParaRPr>
          </a:p>
        </p:txBody>
      </p:sp>
      <p:sp>
        <p:nvSpPr>
          <p:cNvPr id="6" name="TextBox 5"/>
          <p:cNvSpPr txBox="1"/>
          <p:nvPr/>
        </p:nvSpPr>
        <p:spPr>
          <a:xfrm>
            <a:off x="1632172" y="3498091"/>
            <a:ext cx="9601067" cy="2144305"/>
          </a:xfrm>
          <a:prstGeom prst="rect">
            <a:avLst/>
          </a:prstGeom>
          <a:noFill/>
        </p:spPr>
        <p:txBody>
          <a:bodyPr wrap="square" rtlCol="0">
            <a:spAutoFit/>
          </a:bodyPr>
          <a:lstStyle/>
          <a:p>
            <a:r>
              <a:rPr lang="ru-RU" sz="4267" b="1" dirty="0" err="1">
                <a:latin typeface="Arial" panose="020B0604020202020204" pitchFamily="34" charset="0"/>
                <a:cs typeface="Arial" panose="020B0604020202020204" pitchFamily="34" charset="0"/>
              </a:rPr>
              <a:t>Дәріс</a:t>
            </a:r>
            <a:r>
              <a:rPr lang="ru-RU" sz="4267" b="1" dirty="0">
                <a:latin typeface="Arial" panose="020B0604020202020204" pitchFamily="34" charset="0"/>
                <a:cs typeface="Arial" panose="020B0604020202020204" pitchFamily="34" charset="0"/>
              </a:rPr>
              <a:t> </a:t>
            </a:r>
            <a:r>
              <a:rPr lang="ru-RU" sz="4267" b="1" dirty="0" smtClean="0">
                <a:latin typeface="Arial" panose="020B0604020202020204" pitchFamily="34" charset="0"/>
                <a:cs typeface="Arial" panose="020B0604020202020204" pitchFamily="34" charset="0"/>
              </a:rPr>
              <a:t>8</a:t>
            </a:r>
          </a:p>
          <a:p>
            <a:endParaRPr lang="ru-RU" sz="4267" b="1" dirty="0" smtClean="0">
              <a:latin typeface="Arial" panose="020B0604020202020204" pitchFamily="34" charset="0"/>
              <a:cs typeface="Arial" panose="020B0604020202020204" pitchFamily="34" charset="0"/>
            </a:endParaRPr>
          </a:p>
          <a:p>
            <a:r>
              <a:rPr lang="kk-KZ" sz="4800" b="1" dirty="0" smtClean="0"/>
              <a:t>Саяси </a:t>
            </a:r>
            <a:r>
              <a:rPr lang="kk-KZ" sz="4800" b="1" dirty="0"/>
              <a:t>имидждің ерекшеліктері</a:t>
            </a:r>
            <a:endParaRPr lang="ru-RU" sz="4800" b="1"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840014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9550"/>
            <a:ext cx="10515600" cy="6095570"/>
          </a:xfrm>
        </p:spPr>
        <p:txBody>
          <a:bodyPr>
            <a:normAutofit lnSpcReduction="10000"/>
          </a:bodyPr>
          <a:lstStyle/>
          <a:p>
            <a:r>
              <a:rPr lang="kk-KZ" sz="4000" dirty="0"/>
              <a:t>«Саяси имидж» термині ХХ ғасырдың басында ағылшын </a:t>
            </a:r>
            <a:r>
              <a:rPr lang="kk-KZ" sz="4000" dirty="0" smtClean="0"/>
              <a:t>саясаттанушысы </a:t>
            </a:r>
            <a:r>
              <a:rPr lang="kk-KZ" sz="4000" dirty="0"/>
              <a:t>Г. Уоллеспен алғашқы рет қолданылған болатын. </a:t>
            </a:r>
            <a:endParaRPr lang="kk-KZ" sz="4000" dirty="0" smtClean="0"/>
          </a:p>
          <a:p>
            <a:r>
              <a:rPr lang="kk-KZ" sz="4000" dirty="0" smtClean="0"/>
              <a:t>Ол </a:t>
            </a:r>
            <a:r>
              <a:rPr lang="kk-KZ" sz="4000" dirty="0"/>
              <a:t>сайлаушылардың сана-сезімі «баяулатылған фотографиялық пластинка» сияқты жалпы өткен кездегі позициялар, көзқарастар мен бағалауларды көрсетіп, бəсекелес партиялардың заманауи саясатына рационалды қатынасты жетекшілікке алмайтынын дəлелдегісі келеді.</a:t>
            </a:r>
            <a:endParaRPr lang="ru-RU" sz="4000" dirty="0"/>
          </a:p>
          <a:p>
            <a:pPr marL="0" indent="0">
              <a:buNone/>
            </a:pPr>
            <a:endParaRPr lang="ru-RU" sz="4000" dirty="0"/>
          </a:p>
        </p:txBody>
      </p:sp>
    </p:spTree>
    <p:extLst>
      <p:ext uri="{BB962C8B-B14F-4D97-AF65-F5344CB8AC3E}">
        <p14:creationId xmlns:p14="http://schemas.microsoft.com/office/powerpoint/2010/main" val="2294795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86366"/>
            <a:ext cx="10515600" cy="5790597"/>
          </a:xfrm>
        </p:spPr>
        <p:txBody>
          <a:bodyPr>
            <a:normAutofit fontScale="85000" lnSpcReduction="10000"/>
          </a:bodyPr>
          <a:lstStyle/>
          <a:p>
            <a:r>
              <a:rPr lang="kk-KZ" dirty="0"/>
              <a:t>Кез келген саяси имидж – жалпы саяси жəне психологиялық сипаттамалардан тұратын имидждің ерекше түрі. Бұл саяси жəне психологиялық ерекше сипаттамалар жалпы имиджге жəне саяси имидждің нақты түріне сай келеді. Саяси имидж жайында айта отырып, мамандар оны арнайы қаланатын жəне үгіттелетін </a:t>
            </a:r>
            <a:r>
              <a:rPr lang="kk-KZ" dirty="0" smtClean="0"/>
              <a:t>кандидаттың</a:t>
            </a:r>
            <a:r>
              <a:rPr lang="kk-KZ" dirty="0"/>
              <a:t>, партияның, қоғамдық немесе саяси қозғалыстың образы ретінде анықтап, имидждің саяси салада сайлау алды технология- лардың жүзеге асырылуынан тыс бұқаралық сана-сезімнің фено- мені ретінде қолданылатынын ұмытады</a:t>
            </a:r>
            <a:r>
              <a:rPr lang="kk-KZ" dirty="0" smtClean="0"/>
              <a:t>.</a:t>
            </a:r>
          </a:p>
          <a:p>
            <a:r>
              <a:rPr lang="kk-KZ" dirty="0"/>
              <a:t>Саясат субъектісі «жариялы» болған уақытта ғана имидж пайда болады. Депутаттың имиджін құру үшін қоғамның бір мүшесі </a:t>
            </a:r>
            <a:r>
              <a:rPr lang="kk-KZ" dirty="0" smtClean="0"/>
              <a:t>қажет</a:t>
            </a:r>
            <a:r>
              <a:rPr lang="kk-KZ" dirty="0"/>
              <a:t>. Кез келген имидж анық бір абстрактілік, схемалық жəне жеңілдік өлшемімен ерекшеленеді. Оны құру барысында </a:t>
            </a:r>
            <a:r>
              <a:rPr lang="kk-KZ" dirty="0" smtClean="0"/>
              <a:t>стереотиптер </a:t>
            </a:r>
            <a:r>
              <a:rPr lang="kk-KZ" dirty="0"/>
              <a:t>мен ассоциациялар маңызды рөл атқарады, олардың көмегімен адамдар қабылдау объектiсiн үлестiредi. Алайда бұл жиі жеке жағдайларда шынайы сапаға жауап бермейтінін ескере </a:t>
            </a:r>
            <a:r>
              <a:rPr lang="kk-KZ" dirty="0" smtClean="0"/>
              <a:t>кеткеніміз </a:t>
            </a:r>
            <a:r>
              <a:rPr lang="kk-KZ" dirty="0"/>
              <a:t>жөн. Саясаттағы имидж сол немесе басқа да саяси тұлғаға жағымды қатынасты қалыптастыруға септігін тигізеді. Имидж саясаткер мен оның аудиториясы арасында байланыстырушы </a:t>
            </a:r>
            <a:r>
              <a:rPr lang="kk-KZ" dirty="0" smtClean="0"/>
              <a:t>діңгек </a:t>
            </a:r>
            <a:r>
              <a:rPr lang="kk-KZ" dirty="0"/>
              <a:t>рөлін атқарады. Имидж аудиторияның жəне саясаткердің </a:t>
            </a:r>
            <a:r>
              <a:rPr lang="kk-KZ" dirty="0" smtClean="0"/>
              <a:t>мүдделерін </a:t>
            </a:r>
            <a:r>
              <a:rPr lang="kk-KZ" dirty="0"/>
              <a:t>бейнелеп, аталмыш мүдделерді біріктіру үшін ұмтылыс жасайды.</a:t>
            </a:r>
            <a:endParaRPr lang="ru-RU" dirty="0"/>
          </a:p>
          <a:p>
            <a:endParaRPr lang="ru-RU" dirty="0"/>
          </a:p>
        </p:txBody>
      </p:sp>
    </p:spTree>
    <p:extLst>
      <p:ext uri="{BB962C8B-B14F-4D97-AF65-F5344CB8AC3E}">
        <p14:creationId xmlns:p14="http://schemas.microsoft.com/office/powerpoint/2010/main" val="22284086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5307"/>
            <a:ext cx="10515600" cy="5571656"/>
          </a:xfrm>
        </p:spPr>
        <p:txBody>
          <a:bodyPr>
            <a:normAutofit fontScale="85000" lnSpcReduction="20000"/>
          </a:bodyPr>
          <a:lstStyle/>
          <a:p>
            <a:r>
              <a:rPr lang="kk-KZ" sz="3200" dirty="0"/>
              <a:t>Имидждік құрылымдар елдің саяси құрылым негізінде, </a:t>
            </a:r>
            <a:r>
              <a:rPr lang="kk-KZ" sz="3200" dirty="0" smtClean="0"/>
              <a:t>себебі</a:t>
            </a:r>
            <a:r>
              <a:rPr lang="ru-RU" sz="3200" dirty="0"/>
              <a:t> </a:t>
            </a:r>
            <a:r>
              <a:rPr lang="kk-KZ" sz="3200" dirty="0" smtClean="0"/>
              <a:t>«демократия</a:t>
            </a:r>
            <a:r>
              <a:rPr lang="kk-KZ" sz="3200" dirty="0"/>
              <a:t>», «капитализм», «коммунизм» атты ұғымдар негізі имидждік сипатқа ие.</a:t>
            </a:r>
            <a:endParaRPr lang="ru-RU" sz="3200" dirty="0"/>
          </a:p>
          <a:p>
            <a:r>
              <a:rPr lang="kk-KZ" sz="3200" dirty="0"/>
              <a:t>Имидж динамикалық, ол өзгермелі экономикалық, саяси, </a:t>
            </a:r>
            <a:r>
              <a:rPr lang="kk-KZ" sz="3200" dirty="0" smtClean="0"/>
              <a:t>əлеуметтік </a:t>
            </a:r>
            <a:r>
              <a:rPr lang="kk-KZ" sz="3200" dirty="0"/>
              <a:t>жəне «санадан өтпеген» субъектілердің қабылдау </a:t>
            </a:r>
            <a:r>
              <a:rPr lang="kk-KZ" sz="3200" dirty="0" smtClean="0"/>
              <a:t>талаптарына </a:t>
            </a:r>
            <a:r>
              <a:rPr lang="kk-KZ" sz="3200" dirty="0"/>
              <a:t>əсер ететін жағдайларға белсене жауап береді.</a:t>
            </a:r>
            <a:endParaRPr lang="ru-RU" sz="3200" dirty="0"/>
          </a:p>
          <a:p>
            <a:r>
              <a:rPr lang="kk-KZ" sz="3200" dirty="0"/>
              <a:t>Саясаткер имиджінің мазмұнына қатысты қолданыстарда оның əлеуметтік, кəсіби жəне сыртқы келбетке байланысты болып келе- тін сипаттамалардың бірігуі жайлы сөз айтылады. Бұл жағдайда имидж адамның бақылау, араласу жəне өзара əсерлесуінің нəти- жесінде қоршаған ортаға өзі жайлы түсініктердің негізінде тікелей, сонымен қатар коммуникациялы арналармен таратылатын көз- қарастардың негізінде жанама түрінде қалыптасады.</a:t>
            </a:r>
            <a:endParaRPr lang="ru-RU" sz="3200" dirty="0"/>
          </a:p>
          <a:p>
            <a:r>
              <a:rPr lang="kk-KZ" sz="3200" dirty="0"/>
              <a:t>Əр саясат субъектісінде бірнеше имидж бар, бұл субъект </a:t>
            </a:r>
            <a:r>
              <a:rPr lang="kk-KZ" sz="3200" dirty="0" smtClean="0"/>
              <a:t>жататын </a:t>
            </a:r>
            <a:r>
              <a:rPr lang="kk-KZ" sz="3200" dirty="0"/>
              <a:t>немесе ол туралы қалыптасатын əсер ортасында электоралды жəне басқа да əлеуметтік топтардың санымен негізделген.</a:t>
            </a:r>
            <a:endParaRPr lang="ru-RU" sz="3200" dirty="0"/>
          </a:p>
          <a:p>
            <a:pPr marL="0" indent="0">
              <a:buNone/>
            </a:pPr>
            <a:endParaRPr lang="ru-RU" sz="3600" dirty="0"/>
          </a:p>
        </p:txBody>
      </p:sp>
    </p:spTree>
    <p:extLst>
      <p:ext uri="{BB962C8B-B14F-4D97-AF65-F5344CB8AC3E}">
        <p14:creationId xmlns:p14="http://schemas.microsoft.com/office/powerpoint/2010/main" val="4242347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dirty="0"/>
              <a:t>Имидждер классификациясының негізіне жататын критерийге байланысты төмендегідей бөледі</a:t>
            </a:r>
            <a:r>
              <a:rPr lang="kk-KZ" sz="3600" dirty="0" smtClean="0"/>
              <a:t>:</a:t>
            </a:r>
            <a:endParaRPr lang="ru-RU" sz="3600" dirty="0"/>
          </a:p>
        </p:txBody>
      </p:sp>
      <p:sp>
        <p:nvSpPr>
          <p:cNvPr id="3" name="Объект 2"/>
          <p:cNvSpPr>
            <a:spLocks noGrp="1"/>
          </p:cNvSpPr>
          <p:nvPr>
            <p:ph idx="1"/>
          </p:nvPr>
        </p:nvSpPr>
        <p:spPr>
          <a:xfrm>
            <a:off x="374904" y="1825624"/>
            <a:ext cx="11704320" cy="4849495"/>
          </a:xfrm>
        </p:spPr>
        <p:txBody>
          <a:bodyPr>
            <a:normAutofit fontScale="85000" lnSpcReduction="20000"/>
          </a:bodyPr>
          <a:lstStyle/>
          <a:p>
            <a:pPr lvl="0"/>
            <a:r>
              <a:rPr lang="kk-KZ" dirty="0"/>
              <a:t>объект бойынша (тұлғалықты жəне кооперативті);</a:t>
            </a:r>
            <a:endParaRPr lang="ru-RU" dirty="0"/>
          </a:p>
          <a:p>
            <a:pPr lvl="0"/>
            <a:r>
              <a:rPr lang="kk-KZ" dirty="0"/>
              <a:t>басқа объектілермен ара қатынасы бойынша (бір реттік жəне көпреттік);</a:t>
            </a:r>
            <a:endParaRPr lang="ru-RU" dirty="0"/>
          </a:p>
          <a:p>
            <a:pPr lvl="0"/>
            <a:r>
              <a:rPr lang="kk-KZ" dirty="0"/>
              <a:t>мазмұны бойынша (қарапайым-күрделі);</a:t>
            </a:r>
            <a:endParaRPr lang="ru-RU" dirty="0"/>
          </a:p>
          <a:p>
            <a:pPr lvl="0"/>
            <a:r>
              <a:rPr lang="kk-KZ" dirty="0"/>
              <a:t>сипаттамалардың қайталанбастығы бойынша (ерекшелікті-</a:t>
            </a:r>
            <a:endParaRPr lang="ru-RU" dirty="0"/>
          </a:p>
          <a:p>
            <a:r>
              <a:rPr lang="kk-KZ" dirty="0"/>
              <a:t>қарапайым);</a:t>
            </a:r>
            <a:endParaRPr lang="ru-RU" dirty="0"/>
          </a:p>
          <a:p>
            <a:pPr lvl="0"/>
            <a:r>
              <a:rPr lang="kk-KZ" dirty="0"/>
              <a:t>имидждеудің контексті бойынша (өзіндік, кəсіби, саяси);</a:t>
            </a:r>
            <a:endParaRPr lang="ru-RU" dirty="0"/>
          </a:p>
          <a:p>
            <a:pPr lvl="0"/>
            <a:r>
              <a:rPr lang="kk-KZ" dirty="0"/>
              <a:t>жынысы бойынша (ер адамдық – əйел адамдық);</a:t>
            </a:r>
            <a:endParaRPr lang="ru-RU" dirty="0"/>
          </a:p>
          <a:p>
            <a:pPr lvl="0"/>
            <a:r>
              <a:rPr lang="kk-KZ" dirty="0"/>
              <a:t>жасы бойынша (жастық-ақыл біткен кез);</a:t>
            </a:r>
            <a:endParaRPr lang="ru-RU" dirty="0"/>
          </a:p>
          <a:p>
            <a:pPr lvl="0"/>
            <a:r>
              <a:rPr lang="kk-KZ" dirty="0"/>
              <a:t>əлеуметтік категория бойынша (саясаткер, бизнесмен имиджі);</a:t>
            </a:r>
            <a:endParaRPr lang="ru-RU" dirty="0"/>
          </a:p>
          <a:p>
            <a:pPr lvl="0"/>
            <a:r>
              <a:rPr lang="kk-KZ" dirty="0"/>
              <a:t>қолданылу ұзақтығы бойынша (жалпы-жағдайлылық);</a:t>
            </a:r>
            <a:endParaRPr lang="ru-RU" dirty="0"/>
          </a:p>
          <a:p>
            <a:pPr lvl="0"/>
            <a:r>
              <a:rPr lang="kk-KZ" dirty="0"/>
              <a:t>көріну параметрлері бойынша (орталықты, габаритарлы зат кейпіндегі, вербалды, кинетикалық) жəне т.б</a:t>
            </a:r>
            <a:r>
              <a:rPr lang="kk-KZ" dirty="0" smtClean="0"/>
              <a:t>.</a:t>
            </a:r>
            <a:endParaRPr lang="ru-RU" dirty="0"/>
          </a:p>
        </p:txBody>
      </p:sp>
    </p:spTree>
    <p:extLst>
      <p:ext uri="{BB962C8B-B14F-4D97-AF65-F5344CB8AC3E}">
        <p14:creationId xmlns:p14="http://schemas.microsoft.com/office/powerpoint/2010/main" val="2397038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a:t>Т</a:t>
            </a:r>
            <a:r>
              <a:rPr lang="kk-KZ" dirty="0" smtClean="0"/>
              <a:t>ек </a:t>
            </a:r>
            <a:r>
              <a:rPr lang="kk-KZ" dirty="0"/>
              <a:t>саяси имидждерге ғана </a:t>
            </a:r>
            <a:r>
              <a:rPr lang="kk-KZ" dirty="0" smtClean="0"/>
              <a:t>қолданылатын </a:t>
            </a:r>
            <a:r>
              <a:rPr lang="kk-KZ" dirty="0"/>
              <a:t>түрлі </a:t>
            </a:r>
            <a:r>
              <a:rPr lang="kk-KZ" dirty="0" smtClean="0"/>
              <a:t>негіздеулер:</a:t>
            </a:r>
            <a:endParaRPr lang="ru-RU" dirty="0"/>
          </a:p>
        </p:txBody>
      </p:sp>
      <p:sp>
        <p:nvSpPr>
          <p:cNvPr id="3" name="Объект 2"/>
          <p:cNvSpPr>
            <a:spLocks noGrp="1"/>
          </p:cNvSpPr>
          <p:nvPr>
            <p:ph idx="1"/>
          </p:nvPr>
        </p:nvSpPr>
        <p:spPr/>
        <p:txBody>
          <a:bodyPr>
            <a:normAutofit/>
          </a:bodyPr>
          <a:lstStyle/>
          <a:p>
            <a:r>
              <a:rPr lang="kk-KZ" sz="3200" dirty="0"/>
              <a:t>1) субъект бойынша (саяси қызметкер, партия, қозғалыс имиджі), </a:t>
            </a:r>
            <a:endParaRPr lang="kk-KZ" sz="3200" dirty="0" smtClean="0"/>
          </a:p>
          <a:p>
            <a:r>
              <a:rPr lang="kk-KZ" sz="3200" dirty="0" smtClean="0"/>
              <a:t>2</a:t>
            </a:r>
            <a:r>
              <a:rPr lang="kk-KZ" sz="3200" dirty="0"/>
              <a:t>) сайлау алды компанияның кезеңдері бойынша (бастапқы, қазіргі, екінші- лікті), </a:t>
            </a:r>
            <a:endParaRPr lang="kk-KZ" sz="3200" dirty="0" smtClean="0"/>
          </a:p>
          <a:p>
            <a:r>
              <a:rPr lang="kk-KZ" sz="3200" dirty="0" smtClean="0"/>
              <a:t>3</a:t>
            </a:r>
            <a:r>
              <a:rPr lang="kk-KZ" sz="3200" dirty="0"/>
              <a:t>) категория бойынша (шынайы – идеалды), </a:t>
            </a:r>
            <a:endParaRPr lang="kk-KZ" sz="3200" dirty="0" smtClean="0"/>
          </a:p>
          <a:p>
            <a:r>
              <a:rPr lang="kk-KZ" sz="3200" dirty="0" smtClean="0"/>
              <a:t>4</a:t>
            </a:r>
            <a:r>
              <a:rPr lang="kk-KZ" sz="3200" dirty="0"/>
              <a:t>) модальдығы бойынша (позитивті – негативті), </a:t>
            </a:r>
            <a:endParaRPr lang="kk-KZ" sz="3200" dirty="0" smtClean="0"/>
          </a:p>
          <a:p>
            <a:r>
              <a:rPr lang="kk-KZ" sz="3200" dirty="0" smtClean="0"/>
              <a:t>5) </a:t>
            </a:r>
            <a:r>
              <a:rPr lang="kk-KZ" sz="3200" dirty="0"/>
              <a:t>салыстырмалы қасиет бойын- ша (кандидат – бəсекелес адамның имиджі) жəне т.б.</a:t>
            </a:r>
            <a:endParaRPr lang="ru-RU" sz="3200" dirty="0"/>
          </a:p>
          <a:p>
            <a:endParaRPr lang="ru-RU" sz="3200" dirty="0"/>
          </a:p>
        </p:txBody>
      </p:sp>
    </p:spTree>
    <p:extLst>
      <p:ext uri="{BB962C8B-B14F-4D97-AF65-F5344CB8AC3E}">
        <p14:creationId xmlns:p14="http://schemas.microsoft.com/office/powerpoint/2010/main" val="19740047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73805" y="1168802"/>
            <a:ext cx="10515600" cy="4351338"/>
          </a:xfrm>
        </p:spPr>
        <p:txBody>
          <a:bodyPr>
            <a:normAutofit/>
          </a:bodyPr>
          <a:lstStyle/>
          <a:p>
            <a:r>
              <a:rPr lang="kk-KZ" sz="3200" dirty="0"/>
              <a:t>Саяси имидж – күрделі, көпфакторлы феномен, оның ерекше- лікті қасиеті саясаттың қызмет түрі ретіндегі ерекшелігімен, оның адам өміріндегі орнымен жəне де ұйым немесе саяси лидер қызметінің сипатымен байланысты болып келеді. Тиімді саяси имидждің рөлі оны игерушінің танымалдылығының жоғары рей- тингісінде, сонымен қатар қоғамдық көзқарасты, жалпы </a:t>
            </a:r>
            <a:r>
              <a:rPr lang="kk-KZ" sz="3200" dirty="0" smtClean="0"/>
              <a:t>мемлекеттің </a:t>
            </a:r>
            <a:r>
              <a:rPr lang="kk-KZ" sz="3200" dirty="0"/>
              <a:t>саяси қызметін қалыптастыруға əсер етудің </a:t>
            </a:r>
            <a:r>
              <a:rPr lang="kk-KZ" sz="3200" dirty="0" smtClean="0"/>
              <a:t>мүмкіндіктерінен </a:t>
            </a:r>
            <a:r>
              <a:rPr lang="kk-KZ" sz="3200" dirty="0"/>
              <a:t>көрініс табады.</a:t>
            </a:r>
            <a:endParaRPr lang="ru-RU" sz="3200" dirty="0"/>
          </a:p>
        </p:txBody>
      </p:sp>
    </p:spTree>
    <p:extLst>
      <p:ext uri="{BB962C8B-B14F-4D97-AF65-F5344CB8AC3E}">
        <p14:creationId xmlns:p14="http://schemas.microsoft.com/office/powerpoint/2010/main" val="11094833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6669" y="425003"/>
            <a:ext cx="11191741" cy="6104586"/>
          </a:xfrm>
        </p:spPr>
        <p:txBody>
          <a:bodyPr>
            <a:normAutofit/>
          </a:bodyPr>
          <a:lstStyle/>
          <a:p>
            <a:r>
              <a:rPr lang="kk-KZ" sz="3200" dirty="0"/>
              <a:t>Имидж генезисі жайлы айтқанда саяси имидждің қалыптасуы- ның екі негізгі механизмі бар: «стихиялық» жəне «жасанды».</a:t>
            </a:r>
            <a:endParaRPr lang="ru-RU" sz="3200" dirty="0"/>
          </a:p>
          <a:p>
            <a:r>
              <a:rPr lang="kk-KZ" sz="3200" dirty="0"/>
              <a:t>Бірінші жағдайда, саяси имидждің қалыптасуының табиғи жағдайы сайлаушылар «басында», əлеуметтік-перцептивті қабыл- дау механизмдері арқылы жүзеге асырылады.</a:t>
            </a:r>
            <a:endParaRPr lang="ru-RU" sz="3200" dirty="0"/>
          </a:p>
          <a:p>
            <a:r>
              <a:rPr lang="kk-KZ" sz="3200" dirty="0"/>
              <a:t>«Жасанды» түрі ретінде имидждің тұлғалық қасиеттері, тікелей саналы түрде имиджмейкерлер арқылы жүзеге асырылады, оны PR саласындағы мамандар немесе саясаткердің өзі жеке қалыптас- тырады (ол өзі жайлы жеке белгілі пікірді топта қалыптастыруға тырысады).</a:t>
            </a:r>
            <a:endParaRPr lang="ru-RU" sz="3200" dirty="0"/>
          </a:p>
          <a:p>
            <a:endParaRPr lang="ru-RU" sz="3200" dirty="0"/>
          </a:p>
        </p:txBody>
      </p:sp>
    </p:spTree>
    <p:extLst>
      <p:ext uri="{BB962C8B-B14F-4D97-AF65-F5344CB8AC3E}">
        <p14:creationId xmlns:p14="http://schemas.microsoft.com/office/powerpoint/2010/main" val="1288462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338</TotalTime>
  <Words>1521</Words>
  <Application>Microsoft Office PowerPoint</Application>
  <PresentationFormat>Широкоэкранный</PresentationFormat>
  <Paragraphs>77</Paragraphs>
  <Slides>19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19</vt:i4>
      </vt:variant>
    </vt:vector>
  </HeadingPairs>
  <TitlesOfParts>
    <vt:vector size="23" baseType="lpstr">
      <vt:lpstr>Arial</vt:lpstr>
      <vt:lpstr>Calibri</vt:lpstr>
      <vt:lpstr>Calibri Light</vt:lpstr>
      <vt:lpstr>Тема Office</vt:lpstr>
      <vt:lpstr>ӘЛ-ФАРАБИ АТЫНДАҒЫ ҚАЗАҚ ҰЛТТЫҚ УНИВЕРСИТЕТІ</vt:lpstr>
      <vt:lpstr>Презентация PowerPoint</vt:lpstr>
      <vt:lpstr>Презентация PowerPoint</vt:lpstr>
      <vt:lpstr>Презентация PowerPoint</vt:lpstr>
      <vt:lpstr>Презентация PowerPoint</vt:lpstr>
      <vt:lpstr>Имидждер классификациясының негізіне жататын критерийге байланысты төмендегідей бөледі:</vt:lpstr>
      <vt:lpstr>Тек саяси имидждерге ғана қолданылатын түрлі негіздеулер:</vt:lpstr>
      <vt:lpstr>Презентация PowerPoint</vt:lpstr>
      <vt:lpstr>Презентация PowerPoint</vt:lpstr>
      <vt:lpstr>Саяси имиджді құраушылар:</vt:lpstr>
      <vt:lpstr>Саяси имиджді құраушылар:</vt:lpstr>
      <vt:lpstr>Презентация PowerPoint</vt:lpstr>
      <vt:lpstr>Презентация PowerPoint</vt:lpstr>
      <vt:lpstr>Презентация PowerPoint</vt:lpstr>
      <vt:lpstr>Саяси имидж міндеттері </vt:lpstr>
      <vt:lpstr>Саяси имидж міндеттері </vt:lpstr>
      <vt:lpstr>Саяси имидж мəнінің табиғатына байланысты үш түрлі көз- қарасты атап өтуге болады. </vt:lpstr>
      <vt:lpstr>Саяси имиджді құрайтын негізгі белгілері:</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aigul.abzhapparova@gmail.com</cp:lastModifiedBy>
  <cp:revision>35</cp:revision>
  <dcterms:created xsi:type="dcterms:W3CDTF">2021-01-25T08:46:53Z</dcterms:created>
  <dcterms:modified xsi:type="dcterms:W3CDTF">2021-03-16T06:46:54Z</dcterms:modified>
</cp:coreProperties>
</file>